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1" r:id="rId10"/>
    <p:sldId id="270" r:id="rId11"/>
    <p:sldId id="269" r:id="rId12"/>
    <p:sldId id="265" r:id="rId13"/>
    <p:sldId id="27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期末试卷保存要求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51222_091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8358" y="465967"/>
            <a:ext cx="7975703" cy="6615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51222_094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874036">
            <a:off x="-341568" y="420192"/>
            <a:ext cx="7532714" cy="576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51222_091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2241" y="192609"/>
            <a:ext cx="6458870" cy="6871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51222_091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0544"/>
            <a:ext cx="9036608" cy="6777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二、保存方式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zh-CN" altLang="en-US" dirty="0" smtClean="0"/>
              <a:t>．试卷在评阅记分后应由课程负责人及时将试卷移交开课学院，各开课学院应指定专门地点和责任人保管试卷。（我们学院只接收 开课学院为传媒与艺术学院的试卷档案）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zh-CN" altLang="en-US" dirty="0" smtClean="0"/>
              <a:t>．试卷按课程分学期、分班级进行保存（</a:t>
            </a:r>
            <a:r>
              <a:rPr lang="zh-CN" altLang="en-US" dirty="0" smtClean="0">
                <a:solidFill>
                  <a:srgbClr val="FF0000"/>
                </a:solidFill>
              </a:rPr>
              <a:t>必修课按行政班级保存、限选课和公选课按教学班保存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有补考的课程请在该课程补考阅卷结束后与补考试卷一起归档，集中保存于学院指定的地点。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三、保存时间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试卷册及相关材料应保存到学生毕业离校后不少于两年。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 一、保存范围和内容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保存范围：</a:t>
            </a:r>
            <a:endParaRPr lang="en-US" altLang="zh-CN" dirty="0" smtClean="0"/>
          </a:p>
          <a:p>
            <a:r>
              <a:rPr lang="zh-CN" altLang="en-US" dirty="0" smtClean="0"/>
              <a:t>课程的正考考试试卷、</a:t>
            </a:r>
            <a:endParaRPr lang="en-US" altLang="zh-CN" dirty="0" smtClean="0"/>
          </a:p>
          <a:p>
            <a:r>
              <a:rPr lang="zh-CN" altLang="en-US" dirty="0" smtClean="0"/>
              <a:t>补考</a:t>
            </a:r>
            <a:r>
              <a:rPr lang="en-US" dirty="0" smtClean="0"/>
              <a:t>(</a:t>
            </a:r>
            <a:r>
              <a:rPr lang="zh-CN" altLang="en-US" dirty="0" smtClean="0"/>
              <a:t>缓考</a:t>
            </a:r>
            <a:r>
              <a:rPr lang="en-US" dirty="0" smtClean="0"/>
              <a:t>)</a:t>
            </a:r>
            <a:r>
              <a:rPr lang="zh-CN" altLang="en-US" dirty="0" smtClean="0"/>
              <a:t>试卷</a:t>
            </a:r>
            <a:endParaRPr lang="en-US" altLang="zh-CN" dirty="0" smtClean="0"/>
          </a:p>
          <a:p>
            <a:r>
              <a:rPr lang="zh-CN" altLang="en-US" dirty="0" smtClean="0"/>
              <a:t>重修试卷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保存内容：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（一）试卷册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r>
              <a:rPr lang="zh-CN" altLang="en-US" b="1" dirty="0" smtClean="0"/>
              <a:t>（二）试卷相关材料（</a:t>
            </a:r>
            <a:r>
              <a:rPr lang="zh-CN" altLang="en-US" dirty="0" smtClean="0"/>
              <a:t>所有试卷相关材料装档案袋</a:t>
            </a:r>
            <a:r>
              <a:rPr lang="zh-CN" altLang="en-US" b="1" dirty="0" smtClean="0"/>
              <a:t>）</a:t>
            </a:r>
            <a:endParaRPr lang="zh-CN" altLang="en-US" dirty="0" smtClean="0"/>
          </a:p>
          <a:p>
            <a:endParaRPr lang="zh-CN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（一）、试卷册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zh-CN" altLang="en-US" dirty="0" smtClean="0"/>
              <a:t>．试卷册装订应按照以下顺序进行装订：</a:t>
            </a:r>
          </a:p>
          <a:p>
            <a:r>
              <a:rPr lang="zh-CN" altLang="en-US" dirty="0" smtClean="0"/>
              <a:t>①试卷册封面</a:t>
            </a:r>
          </a:p>
          <a:p>
            <a:r>
              <a:rPr lang="zh-CN" altLang="en-US" dirty="0" smtClean="0"/>
              <a:t>②按学号排序的学生成绩单</a:t>
            </a:r>
          </a:p>
          <a:p>
            <a:r>
              <a:rPr lang="zh-CN" altLang="en-US" dirty="0" smtClean="0"/>
              <a:t>③试卷分析表（实践类课程不用提供）</a:t>
            </a:r>
          </a:p>
          <a:p>
            <a:r>
              <a:rPr lang="zh-CN" altLang="en-US" dirty="0" smtClean="0"/>
              <a:t>④学生答卷（应和成绩单顺序一一对应）</a:t>
            </a:r>
          </a:p>
          <a:p>
            <a:r>
              <a:rPr lang="zh-CN" altLang="en-US" dirty="0" smtClean="0"/>
              <a:t>通识基础课补考试卷按照考场装订归档，学科基础课、专业基础课和专业课等其他课程的补考试卷按学号顺序归档，补考试卷置于同一课程号课程正考试卷册后。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51222_090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51222_090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790580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0151222_090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967054" y="752708"/>
            <a:ext cx="6021668" cy="4516251"/>
          </a:xfrm>
        </p:spPr>
      </p:pic>
      <p:pic>
        <p:nvPicPr>
          <p:cNvPr id="6" name="图片 5" descr="20151222_090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19647">
            <a:off x="3550313" y="342819"/>
            <a:ext cx="6634099" cy="497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</a:rPr>
              <a:t>补充：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zh-CN" altLang="en-US" dirty="0" smtClean="0"/>
              <a:t>．以论文或报告等作为考核依据的课程，其论文或报告应按学号顺序装订成册进行保存。</a:t>
            </a:r>
          </a:p>
          <a:p>
            <a:r>
              <a:rPr lang="en-US" dirty="0" smtClean="0"/>
              <a:t>3</a:t>
            </a:r>
            <a:r>
              <a:rPr lang="zh-CN" altLang="en-US" dirty="0" smtClean="0"/>
              <a:t>．上机考试类型的课程要刻成光盘，光盘中要有标准答案及评分细则、学生答题。</a:t>
            </a:r>
          </a:p>
          <a:p>
            <a:r>
              <a:rPr lang="en-US" dirty="0" smtClean="0"/>
              <a:t>4</a:t>
            </a:r>
            <a:r>
              <a:rPr lang="zh-CN" altLang="en-US" dirty="0" smtClean="0"/>
              <a:t>．作品等类型的课程可将学生作品拍照，刻成光盘，光盘中要求有标准答案及评分细则。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（二）试卷相关材料（</a:t>
            </a:r>
            <a:r>
              <a:rPr lang="zh-CN" altLang="en-US" dirty="0" smtClean="0">
                <a:solidFill>
                  <a:srgbClr val="FF0000"/>
                </a:solidFill>
              </a:rPr>
              <a:t>所有试卷相关材料装档案袋</a:t>
            </a:r>
            <a:r>
              <a:rPr lang="zh-CN" altLang="en-US" b="1" dirty="0" smtClean="0"/>
              <a:t>）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</a:rPr>
              <a:t>考试类</a:t>
            </a:r>
            <a:r>
              <a:rPr lang="zh-CN" altLang="en-US" b="1" dirty="0" smtClean="0"/>
              <a:t>： 课程教学大纲复印件、空白</a:t>
            </a:r>
            <a:r>
              <a:rPr lang="en-US" b="1" dirty="0" smtClean="0"/>
              <a:t>A</a:t>
            </a:r>
            <a:r>
              <a:rPr lang="zh-CN" altLang="en-US" b="1" dirty="0" smtClean="0"/>
              <a:t>、</a:t>
            </a:r>
            <a:r>
              <a:rPr lang="en-US" b="1" dirty="0" smtClean="0"/>
              <a:t>B</a:t>
            </a:r>
            <a:r>
              <a:rPr lang="zh-CN" altLang="en-US" b="1" dirty="0" smtClean="0"/>
              <a:t>卷、试卷审批表（试卷申请表）、评分标准（标准答案）、成绩表、试卷分析、记分册、考场记录、课内实验报告（档案袋装不下可以单独存放）</a:t>
            </a:r>
            <a:endParaRPr lang="en-US" altLang="zh-CN" b="1" dirty="0" smtClean="0"/>
          </a:p>
          <a:p>
            <a:endParaRPr lang="zh-CN" alt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 </a:t>
            </a:r>
            <a:r>
              <a:rPr lang="zh-CN" altLang="en-US" dirty="0" smtClean="0">
                <a:solidFill>
                  <a:srgbClr val="FF0000"/>
                </a:solidFill>
              </a:rPr>
              <a:t>集中</a:t>
            </a:r>
            <a:r>
              <a:rPr lang="zh-CN" altLang="en-US" b="1" dirty="0" smtClean="0">
                <a:solidFill>
                  <a:srgbClr val="FF0000"/>
                </a:solidFill>
              </a:rPr>
              <a:t>实践类</a:t>
            </a:r>
            <a:r>
              <a:rPr lang="zh-CN" altLang="en-US" b="1" dirty="0" smtClean="0"/>
              <a:t>：课程教学大纲复印件、成绩表、记分册、学生实习日志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414</Words>
  <PresentationFormat>全屏显示(4:3)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期末试卷保存要求</vt:lpstr>
      <vt:lpstr> 一、保存范围和内容 。</vt:lpstr>
      <vt:lpstr>保存内容： </vt:lpstr>
      <vt:lpstr>（一）、试卷册 </vt:lpstr>
      <vt:lpstr>幻灯片 5</vt:lpstr>
      <vt:lpstr>幻灯片 6</vt:lpstr>
      <vt:lpstr>幻灯片 7</vt:lpstr>
      <vt:lpstr>补充： </vt:lpstr>
      <vt:lpstr> （二）试卷相关材料（所有试卷相关材料装档案袋） </vt:lpstr>
      <vt:lpstr>幻灯片 10</vt:lpstr>
      <vt:lpstr>幻灯片 11</vt:lpstr>
      <vt:lpstr>幻灯片 12</vt:lpstr>
      <vt:lpstr>幻灯片 13</vt:lpstr>
      <vt:lpstr>二、保存方式 </vt:lpstr>
      <vt:lpstr>幻灯片 15</vt:lpstr>
      <vt:lpstr> 三、保存时间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雨林木风</cp:lastModifiedBy>
  <cp:revision>6</cp:revision>
  <dcterms:modified xsi:type="dcterms:W3CDTF">2015-12-24T05:46:00Z</dcterms:modified>
</cp:coreProperties>
</file>